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6" r:id="rId2"/>
    <p:sldId id="256" r:id="rId3"/>
    <p:sldId id="258" r:id="rId4"/>
    <p:sldId id="259" r:id="rId5"/>
    <p:sldId id="267" r:id="rId6"/>
    <p:sldId id="268" r:id="rId7"/>
    <p:sldId id="260" r:id="rId8"/>
    <p:sldId id="261" r:id="rId9"/>
    <p:sldId id="262" r:id="rId10"/>
    <p:sldId id="263"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hi.wikipedia.org/wiki/%E0%A4%B9%E0%A4%BF%E0%A4%A8%E0%A5%8D%E0%A4%A6%E0%A5%82_%E0%A4%A7%E0%A4%B0%E0%A5%8D%E0%A4%AE%E0%A4%97%E0%A5%8D%E0%A4%B0%E0%A4%A8%E0%A5%8D%E0%A4%A5"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hi.wikipedia.org/wiki/%E0%A4%B5%E0%A5%87%E0%A4%A6%E0%A4%BE%E0%A4%82%E0%A4%97#%E0%A4%9C%E0%A5%8D%E0%A4%AF%E0%A5%8B%E0%A4%A4%E0%A4%BF%E0%A4%B7" TargetMode="External"/><Relationship Id="rId3" Type="http://schemas.openxmlformats.org/officeDocument/2006/relationships/hyperlink" Target="https://hi.wikipedia.org/wiki/%E0%A4%B5%E0%A5%87%E0%A4%A6%E0%A4%BE%E0%A4%82%E0%A4%97#%E0%A4%B6%E0%A4%BF%E0%A4%95%E0%A5%8D%E0%A4%B7%E0%A4%BE" TargetMode="External"/><Relationship Id="rId7" Type="http://schemas.openxmlformats.org/officeDocument/2006/relationships/hyperlink" Target="https://hi.wikipedia.org/wiki/%E0%A4%B5%E0%A5%87%E0%A4%A6%E0%A4%BE%E0%A4%82%E0%A4%97#%E0%A4%9B%E0%A4%A8%E0%A5%8D%E0%A4%A6" TargetMode="External"/><Relationship Id="rId2" Type="http://schemas.openxmlformats.org/officeDocument/2006/relationships/hyperlink" Target="https://www.sansarlochan.in/vedanga-hindi/#i" TargetMode="External"/><Relationship Id="rId1" Type="http://schemas.openxmlformats.org/officeDocument/2006/relationships/slideLayout" Target="../slideLayouts/slideLayout2.xml"/><Relationship Id="rId6" Type="http://schemas.openxmlformats.org/officeDocument/2006/relationships/hyperlink" Target="https://hi.wikipedia.org/wiki/%E0%A4%B5%E0%A5%87%E0%A4%A6%E0%A4%BE%E0%A4%82%E0%A4%97#%E0%A4%A8%E0%A4%BF%E0%A4%B0%E0%A5%81%E0%A4%95%E0%A5%8D%E0%A4%A4" TargetMode="External"/><Relationship Id="rId5" Type="http://schemas.openxmlformats.org/officeDocument/2006/relationships/hyperlink" Target="https://hi.wikipedia.org/wiki/%E0%A4%B5%E0%A5%87%E0%A4%A6%E0%A4%BE%E0%A4%82%E0%A4%97#%E0%A4%B5%E0%A5%8D%E0%A4%AF%E0%A4%BE%E0%A4%95%E0%A4%B0%E0%A4%A3" TargetMode="External"/><Relationship Id="rId4" Type="http://schemas.openxmlformats.org/officeDocument/2006/relationships/hyperlink" Target="https://hi.wikipedia.org/wiki/%E0%A4%B5%E0%A5%87%E0%A4%A6%E0%A4%BE%E0%A4%82%E0%A4%97#%E0%A4%95%E0%A4%B2%E0%A5%8D%E0%A4%AA%E0%A4%B8%E0%A5%82%E0%A4%A4%E0%A5%8D%E0%A4%B0"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i.wikipedia.org/wiki/%E0%A4%95%E0%A4%B2%E0%A5%8D%E0%A4%AA" TargetMode="External"/><Relationship Id="rId2" Type="http://schemas.openxmlformats.org/officeDocument/2006/relationships/hyperlink" Target="https://hi.wikipedia.org/wiki/%E0%A4%B6%E0%A4%BF%E0%A4%95%E0%A5%8D%E0%A4%B7%E0%A4%BE_(%E0%A4%B5%E0%A5%87%E0%A4%A6%E0%A4%BE%E0%A4%82%E0%A4%97)" TargetMode="External"/><Relationship Id="rId1" Type="http://schemas.openxmlformats.org/officeDocument/2006/relationships/slideLayout" Target="../slideLayouts/slideLayout2.xml"/><Relationship Id="rId6" Type="http://schemas.openxmlformats.org/officeDocument/2006/relationships/hyperlink" Target="https://hi.wikipedia.org/wiki/%E0%A4%A7%E0%A4%B0%E0%A5%8D%E0%A4%AE%E0%A4%B8%E0%A5%82%E0%A4%A4%E0%A5%8D%E0%A4%B0" TargetMode="External"/><Relationship Id="rId5" Type="http://schemas.openxmlformats.org/officeDocument/2006/relationships/hyperlink" Target="https://hi.wikipedia.org/wiki/%E0%A4%B8%E0%A5%8D%E0%A4%AE%E0%A4%BE%E0%A4%B0%E0%A5%8D%E0%A4%A4_%E0%A4%B8%E0%A5%82%E0%A4%A4%E0%A5%8D%E0%A4%B0" TargetMode="External"/><Relationship Id="rId4" Type="http://schemas.openxmlformats.org/officeDocument/2006/relationships/hyperlink" Target="https://hi.wikipedia.org/wiki/%E0%A4%B6%E0%A5%8D%E0%A4%B0%E0%A5%8C%E0%A4%A4%E0%A4%B8%E0%A5%82%E0%A4%A4%E0%A5%8D%E0%A4%B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hi.wikipedia.org/wiki/%E0%A4%A8%E0%A4%BF%E0%A4%B0%E0%A5%81%E0%A4%95%E0%A5%8D%E0%A4%A4" TargetMode="External"/><Relationship Id="rId2" Type="http://schemas.openxmlformats.org/officeDocument/2006/relationships/hyperlink" Target="https://hi.wikipedia.org/wiki/%E0%A4%B5%E0%A5%8D%E0%A4%AF%E0%A4%BE%E0%A4%95%E0%A4%B0%E0%A4%A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i.wikipedia.org/wiki/%E0%A4%9B%E0%A4%82%E0%A4%A6" TargetMode="External"/><Relationship Id="rId2" Type="http://schemas.openxmlformats.org/officeDocument/2006/relationships/hyperlink" Target="https://hi.wikipedia.org/wiki/%E0%A4%9C%E0%A5%8D%E0%A4%AF%E0%A5%8B%E0%A4%A4%E0%A4%BF%E0%A4%B7" TargetMode="External"/><Relationship Id="rId1" Type="http://schemas.openxmlformats.org/officeDocument/2006/relationships/slideLayout" Target="../slideLayouts/slideLayout2.xml"/><Relationship Id="rId5" Type="http://schemas.openxmlformats.org/officeDocument/2006/relationships/hyperlink" Target="https://hi.wikipedia.org/wiki/%E0%A4%9B%E0%A4%A8%E0%A5%8D%E0%A4%A6%E0%A4%B6%E0%A4%BE%E0%A4%B8%E0%A5%8D%E0%A4%A4%E0%A5%8D%E0%A4%B0" TargetMode="External"/><Relationship Id="rId4" Type="http://schemas.openxmlformats.org/officeDocument/2006/relationships/hyperlink" Target="https://hi.wikipedia.org/wiki/%E0%A4%97%E0%A4%BE%E0%A4%AF%E0%A4%A4%E0%A5%8D%E0%A4%B0%E0%A5%8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hi.wikipedia.org/wiki/%E0%A4%B5%E0%A5%88%E0%A4%AF%E0%A4%BE%E0%A4%95%E0%A4%B0%E0%A4%A3" TargetMode="External"/><Relationship Id="rId2" Type="http://schemas.openxmlformats.org/officeDocument/2006/relationships/hyperlink" Target="https://hi.wikipedia.org/wiki/%E0%A4%B8%E0%A4%82%E0%A4%B8%E0%A5%8D%E0%A4%95%E0%A5%83%E0%A4%A4" TargetMode="External"/><Relationship Id="rId1" Type="http://schemas.openxmlformats.org/officeDocument/2006/relationships/slideLayout" Target="../slideLayouts/slideLayout2.xml"/><Relationship Id="rId5" Type="http://schemas.openxmlformats.org/officeDocument/2006/relationships/hyperlink" Target="https://hi.wikipedia.org/wiki/%E0%A4%AA%E0%A4%BE%E0%A4%A3%E0%A4%BF%E0%A4%A8%E0%A4%BF#cite_note-paniniprebuddha-12" TargetMode="External"/><Relationship Id="rId4" Type="http://schemas.openxmlformats.org/officeDocument/2006/relationships/hyperlink" Target="https://hi.wikipedia.org/wiki/%E0%A4%85%E0%A4%B7%E0%A5%8D%E0%A4%9F%E0%A4%BE%E0%A4%A7%E0%A5%8D%E0%A4%AF%E0%A4%BE%E0%A4%AF%E0%A5%80"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hi.wikipedia.org/wiki/%E0%A4%89%E0%A4%AA%E0%A4%A8%E0%A4%BF%E0%A4%B7%E0%A4%A6%E0%A5%8D" TargetMode="External"/><Relationship Id="rId3" Type="http://schemas.openxmlformats.org/officeDocument/2006/relationships/hyperlink" Target="https://hi.wikipedia.org/wiki/%E0%A4%B8%E0%A4%BF%E0%A4%82%E0%A4%A7%E0%A5%81" TargetMode="External"/><Relationship Id="rId7" Type="http://schemas.openxmlformats.org/officeDocument/2006/relationships/hyperlink" Target="https://hi.wikipedia.org/wiki/%E0%A4%86%E0%A4%B0%E0%A4%A3%E0%A5%8D%E0%A4%AF%E0%A4%95" TargetMode="External"/><Relationship Id="rId2" Type="http://schemas.openxmlformats.org/officeDocument/2006/relationships/hyperlink" Target="https://hi.wikipedia.org/wiki/%E0%A4%95%E0%A4%BE%E0%A4%AC%E0%A5%81%E0%A4%B2_%E0%A4%A8%E0%A4%A6%E0%A5%80" TargetMode="External"/><Relationship Id="rId1" Type="http://schemas.openxmlformats.org/officeDocument/2006/relationships/slideLayout" Target="../slideLayouts/slideLayout2.xml"/><Relationship Id="rId6" Type="http://schemas.openxmlformats.org/officeDocument/2006/relationships/hyperlink" Target="https://hi.wikipedia.org/wiki/%E0%A4%AC%E0%A5%8D%E0%A4%B0%E0%A4%BE%E0%A4%B9%E0%A5%8D%E0%A4%AE%E0%A4%A3" TargetMode="External"/><Relationship Id="rId5" Type="http://schemas.openxmlformats.org/officeDocument/2006/relationships/hyperlink" Target="https://hi.wikipedia.org/w/index.php?title=%E0%A4%B5%E0%A5%88%E0%A4%A6%E0%A4%BF%E0%A4%95_%E0%A4%B8%E0%A4%82%E0%A4%B9%E0%A4%BF%E0%A4%A4%E0%A4%BE&amp;action=edit&amp;redlink=1" TargetMode="External"/><Relationship Id="rId4" Type="http://schemas.openxmlformats.org/officeDocument/2006/relationships/hyperlink" Target="https://hi.wikipedia.org/w/index.php?title=%E0%A4%AF%E0%A5%81%E0%A4%B5%E0%A4%BE%E0%A4%A8%E0%A5%8D%E0%A4%9A%E0%A5%8D%E0%A4%B5%E0%A4%BE%E0%A4%82&amp;action=edit&amp;redlink=1"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hi.wikipedia.org/wiki/%E0%A4%AA%E0%A5%87%E0%A4%B6%E0%A4%BE%E0%A4%B5%E0%A4%B0" TargetMode="External"/><Relationship Id="rId2" Type="http://schemas.openxmlformats.org/officeDocument/2006/relationships/hyperlink" Target="https://hi.wikipedia.org/wiki/%E0%A4%AA%E0%A4%82%E0%A4%9C%E0%A4%BE%E0%A4%AC_(%E0%A4%AA%E0%A4%BE%E0%A4%95%E0%A4%BF%E0%A4%B8%E0%A5%8D%E0%A4%A4%E0%A4%BE%E0%A4%A8)" TargetMode="External"/><Relationship Id="rId1" Type="http://schemas.openxmlformats.org/officeDocument/2006/relationships/slideLayout" Target="../slideLayouts/slideLayout2.xml"/><Relationship Id="rId4" Type="http://schemas.openxmlformats.org/officeDocument/2006/relationships/hyperlink" Target="https://hi.wikipedia.org/wiki/%E0%A4%AA%E0%A4%BE%E0%A4%95%E0%A4%BF%E0%A4%B8%E0%A5%8D%E0%A4%A4%E0%A4%BE%E0%A4%A8"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hi.wikipedia.org/w/index.php?title=%E0%A4%AA%E0%A4%BE%E0%A4%A4%E0%A4%BE%E0%A4%B2_%E0%A4%B5%E0%A4%BF%E0%A4%9C%E0%A4%AF&amp;action=edit&amp;redlink=1" TargetMode="External"/><Relationship Id="rId3" Type="http://schemas.openxmlformats.org/officeDocument/2006/relationships/hyperlink" Target="https://hi.wikipedia.org/wiki/%E0%A4%A7%E0%A4%BE%E0%A4%A4%E0%A5%81%E0%A4%AA%E0%A4%BE%E0%A4%A0" TargetMode="External"/><Relationship Id="rId7" Type="http://schemas.openxmlformats.org/officeDocument/2006/relationships/hyperlink" Target="https://hi.wikipedia.org/wiki/%E0%A4%9C%E0%A4%BE%E0%A4%AE%E0%A5%8D%E0%A4%AC%E0%A4%B5%E0%A4%A4%E0%A5%80_%E0%A4%B5%E0%A4%BF%E0%A4%9C%E0%A4%AF" TargetMode="External"/><Relationship Id="rId2" Type="http://schemas.openxmlformats.org/officeDocument/2006/relationships/hyperlink" Target="https://hi.wikipedia.org/wiki/%E0%A4%85%E0%A4%B7%E0%A5%8D%E0%A4%9F%E0%A4%BE%E0%A4%A7%E0%A5%8D%E0%A4%AF%E0%A4%BE%E0%A4%AF%E0%A5%80" TargetMode="External"/><Relationship Id="rId1" Type="http://schemas.openxmlformats.org/officeDocument/2006/relationships/slideLayout" Target="../slideLayouts/slideLayout2.xml"/><Relationship Id="rId6" Type="http://schemas.openxmlformats.org/officeDocument/2006/relationships/hyperlink" Target="https://hi.wikipedia.org/wiki/%E0%A4%B2%E0%A4%BF%E0%A4%82%E0%A4%97%E0%A4%BE%E0%A4%A8%E0%A5%81%E0%A4%B6%E0%A4%BE%E0%A4%B8%E0%A4%A8" TargetMode="External"/><Relationship Id="rId5" Type="http://schemas.openxmlformats.org/officeDocument/2006/relationships/hyperlink" Target="https://hi.wikipedia.org/wiki/%E0%A4%89%E0%A4%A3%E0%A4%BE%E0%A4%A6%E0%A4%BF%E0%A4%B8%E0%A5%82%E0%A4%A4%E0%A5%8D%E0%A4%B0" TargetMode="External"/><Relationship Id="rId10" Type="http://schemas.openxmlformats.org/officeDocument/2006/relationships/hyperlink" Target="https://hi.wikipedia.org/wiki/%E0%A4%95%E0%A4%BE%E0%A4%B5%E0%A5%8D%E0%A4%AF%E0%A4%BE%E0%A4%B2%E0%A4%82%E0%A4%95%E0%A4%BE%E0%A4%B0" TargetMode="External"/><Relationship Id="rId4" Type="http://schemas.openxmlformats.org/officeDocument/2006/relationships/hyperlink" Target="https://hi.wikipedia.org/wiki/%E0%A4%97%E0%A4%A3%E0%A4%AA%E0%A4%BE%E0%A4%A0" TargetMode="External"/><Relationship Id="rId9" Type="http://schemas.openxmlformats.org/officeDocument/2006/relationships/hyperlink" Target="https://hi.wikipedia.org/wiki/%E0%A4%B0%E0%A5%81%E0%A4%A6%E0%A5%8D%E0%A4%B0%E0%A4%9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4303" y="171029"/>
            <a:ext cx="8911687" cy="1280890"/>
          </a:xfrm>
        </p:spPr>
        <p:txBody>
          <a:bodyPr/>
          <a:lstStyle/>
          <a:p>
            <a:r>
              <a:rPr lang="hi-IN" dirty="0" smtClean="0"/>
              <a:t>	</a:t>
            </a:r>
            <a:r>
              <a:rPr lang="hi-IN" b="1" dirty="0" smtClean="0"/>
              <a:t>पाणिनीय- </a:t>
            </a:r>
            <a:r>
              <a:rPr lang="hi-IN" b="1" dirty="0"/>
              <a:t>शिक्षा </a:t>
            </a:r>
            <a:r>
              <a:rPr lang="hi-IN" dirty="0"/>
              <a:t/>
            </a:r>
            <a:br>
              <a:rPr lang="hi-IN" dirty="0"/>
            </a:br>
            <a:endParaRPr lang="en-IN" dirty="0"/>
          </a:p>
        </p:txBody>
      </p:sp>
      <p:sp>
        <p:nvSpPr>
          <p:cNvPr id="3" name="Content Placeholder 2"/>
          <p:cNvSpPr>
            <a:spLocks noGrp="1"/>
          </p:cNvSpPr>
          <p:nvPr>
            <p:ph idx="1"/>
          </p:nvPr>
        </p:nvSpPr>
        <p:spPr>
          <a:xfrm>
            <a:off x="2504303" y="1293341"/>
            <a:ext cx="8188412" cy="4617881"/>
          </a:xfrm>
        </p:spPr>
        <p:txBody>
          <a:bodyPr>
            <a:normAutofit/>
          </a:bodyPr>
          <a:lstStyle/>
          <a:p>
            <a:r>
              <a:rPr lang="hi-IN" sz="2800" dirty="0" smtClean="0"/>
              <a:t>पाणिनीय- </a:t>
            </a:r>
            <a:r>
              <a:rPr lang="hi-IN" sz="2800" dirty="0"/>
              <a:t>शिक्षा एक </a:t>
            </a:r>
            <a:r>
              <a:rPr lang="hi-IN" sz="2800" b="1" dirty="0"/>
              <a:t>शिक्षा ग्रन्थ </a:t>
            </a:r>
            <a:r>
              <a:rPr lang="hi-IN" sz="2800" dirty="0"/>
              <a:t>है</a:t>
            </a:r>
            <a:r>
              <a:rPr lang="hi-IN" sz="2800" dirty="0" smtClean="0"/>
              <a:t>।</a:t>
            </a:r>
          </a:p>
          <a:p>
            <a:pPr marL="0" indent="0">
              <a:buNone/>
            </a:pPr>
            <a:r>
              <a:rPr lang="hi-IN" sz="2800" dirty="0"/>
              <a:t/>
            </a:r>
            <a:br>
              <a:rPr lang="hi-IN" sz="2800" dirty="0"/>
            </a:br>
            <a:r>
              <a:rPr lang="hi-IN" sz="2800" b="1" dirty="0"/>
              <a:t>शिक्षा</a:t>
            </a:r>
            <a:r>
              <a:rPr lang="hi-IN" sz="2800" dirty="0"/>
              <a:t> ग्रन्थ – पहले वेदांग के अंतर्गत आते हैं </a:t>
            </a:r>
            <a:r>
              <a:rPr lang="hi-IN" sz="2800" dirty="0" smtClean="0"/>
              <a:t>।</a:t>
            </a:r>
          </a:p>
          <a:p>
            <a:pPr marL="0" indent="0">
              <a:buNone/>
            </a:pPr>
            <a:r>
              <a:rPr lang="hi-IN" sz="2800" dirty="0"/>
              <a:t/>
            </a:r>
            <a:br>
              <a:rPr lang="hi-IN" sz="2800" dirty="0"/>
            </a:br>
            <a:r>
              <a:rPr lang="hi-IN" sz="2800" dirty="0"/>
              <a:t>पाणिनीय- शिक्षा को समझाने से पहले वेदांगों को जानना आवश्यक है ।</a:t>
            </a:r>
            <a:br>
              <a:rPr lang="hi-IN" sz="2800" dirty="0"/>
            </a:br>
            <a:endParaRPr lang="en-IN" sz="2800" dirty="0"/>
          </a:p>
        </p:txBody>
      </p:sp>
    </p:spTree>
    <p:extLst>
      <p:ext uri="{BB962C8B-B14F-4D97-AF65-F5344CB8AC3E}">
        <p14:creationId xmlns:p14="http://schemas.microsoft.com/office/powerpoint/2010/main" val="1488983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2881" y="729048"/>
            <a:ext cx="8959119" cy="1622855"/>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hi-IN" b="1" dirty="0"/>
              <a:t>वेदाङ्ग</a:t>
            </a:r>
            <a:r>
              <a:rPr lang="hi-IN" dirty="0"/>
              <a:t> </a:t>
            </a:r>
            <a:r>
              <a:rPr lang="en-US" dirty="0"/>
              <a:t/>
            </a:r>
            <a:br>
              <a:rPr lang="en-US" dirty="0"/>
            </a:br>
            <a:r>
              <a:rPr lang="en-US" dirty="0"/>
              <a:t/>
            </a:r>
            <a:br>
              <a:rPr lang="en-US" dirty="0"/>
            </a:br>
            <a:endParaRPr lang="en-IN" sz="2000" dirty="0"/>
          </a:p>
        </p:txBody>
      </p:sp>
      <p:sp>
        <p:nvSpPr>
          <p:cNvPr id="3" name="Subtitle 2"/>
          <p:cNvSpPr>
            <a:spLocks noGrp="1"/>
          </p:cNvSpPr>
          <p:nvPr>
            <p:ph type="subTitle" idx="1"/>
          </p:nvPr>
        </p:nvSpPr>
        <p:spPr>
          <a:xfrm>
            <a:off x="2496065" y="1812324"/>
            <a:ext cx="6310183" cy="3245709"/>
          </a:xfrm>
        </p:spPr>
        <p:txBody>
          <a:bodyPr>
            <a:normAutofit/>
          </a:bodyPr>
          <a:lstStyle/>
          <a:p>
            <a:pPr algn="just"/>
            <a:r>
              <a:rPr lang="hi-IN" sz="2900" b="1" dirty="0" smtClean="0"/>
              <a:t>वेदाङ्ग</a:t>
            </a:r>
            <a:r>
              <a:rPr lang="hi-IN" sz="2900" dirty="0"/>
              <a:t> </a:t>
            </a:r>
            <a:r>
              <a:rPr lang="hi-IN" sz="2900" dirty="0">
                <a:hlinkClick r:id="rId2" tooltip="हिन्दू धर्मग्रन्थ"/>
              </a:rPr>
              <a:t>हिन्दू धर्म ग्रन्थ</a:t>
            </a:r>
            <a:r>
              <a:rPr lang="hi-IN" sz="2900" dirty="0"/>
              <a:t> हैं। वेदार्थ ज्ञान में सहायक शास्त्र को ही </a:t>
            </a:r>
            <a:r>
              <a:rPr lang="hi-IN" sz="2900" b="1" dirty="0"/>
              <a:t>वेदांग</a:t>
            </a:r>
            <a:r>
              <a:rPr lang="hi-IN" sz="2900" dirty="0"/>
              <a:t> कहा जाता है</a:t>
            </a:r>
            <a:r>
              <a:rPr lang="hi-IN" sz="2900" dirty="0" smtClean="0"/>
              <a:t>।</a:t>
            </a:r>
          </a:p>
          <a:p>
            <a:pPr algn="just"/>
            <a:r>
              <a:rPr lang="hi-IN" sz="2900" dirty="0" smtClean="0"/>
              <a:t>शिक्षा</a:t>
            </a:r>
            <a:r>
              <a:rPr lang="hi-IN" sz="2900" dirty="0"/>
              <a:t>, कल्प, व्याकरण, ज्योतिष, छन्द और निरूक्त - ये छः वेदांग है</a:t>
            </a:r>
            <a:r>
              <a:rPr lang="hi-IN" sz="2900" dirty="0" smtClean="0"/>
              <a:t>।</a:t>
            </a:r>
            <a:endParaRPr lang="hi-IN" dirty="0"/>
          </a:p>
          <a:p>
            <a:endParaRPr lang="en-IN" dirty="0"/>
          </a:p>
        </p:txBody>
      </p:sp>
    </p:spTree>
    <p:extLst>
      <p:ext uri="{BB962C8B-B14F-4D97-AF65-F5344CB8AC3E}">
        <p14:creationId xmlns:p14="http://schemas.microsoft.com/office/powerpoint/2010/main" val="3352451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5622" y="617838"/>
            <a:ext cx="8538990" cy="1287162"/>
          </a:xfrm>
        </p:spPr>
        <p:txBody>
          <a:bodyPr/>
          <a:lstStyle/>
          <a:p>
            <a:r>
              <a:rPr lang="hi-IN" u="sng" dirty="0">
                <a:hlinkClick r:id="rId2"/>
              </a:rPr>
              <a:t>वेदांग के प्रकार</a:t>
            </a:r>
            <a:endParaRPr lang="en-IN" dirty="0"/>
          </a:p>
        </p:txBody>
      </p:sp>
      <p:sp>
        <p:nvSpPr>
          <p:cNvPr id="3" name="Content Placeholder 2"/>
          <p:cNvSpPr>
            <a:spLocks noGrp="1"/>
          </p:cNvSpPr>
          <p:nvPr>
            <p:ph idx="1"/>
          </p:nvPr>
        </p:nvSpPr>
        <p:spPr>
          <a:xfrm>
            <a:off x="2685534" y="1276864"/>
            <a:ext cx="5791201" cy="4634357"/>
          </a:xfrm>
        </p:spPr>
        <p:txBody>
          <a:bodyPr>
            <a:normAutofit/>
          </a:bodyPr>
          <a:lstStyle/>
          <a:p>
            <a:pPr marL="0" indent="0">
              <a:buNone/>
            </a:pPr>
            <a:endParaRPr lang="hi-IN" dirty="0"/>
          </a:p>
          <a:p>
            <a:pPr lvl="1"/>
            <a:r>
              <a:rPr lang="hi-IN" sz="1400" dirty="0" smtClean="0">
                <a:hlinkClick r:id="rId3"/>
              </a:rPr>
              <a:t>1</a:t>
            </a:r>
            <a:r>
              <a:rPr lang="en-US" sz="1400" dirty="0" smtClean="0">
                <a:hlinkClick r:id="rId3"/>
              </a:rPr>
              <a:t> </a:t>
            </a:r>
            <a:r>
              <a:rPr lang="hi-IN" sz="1400" dirty="0" smtClean="0">
                <a:hlinkClick r:id="rId3"/>
              </a:rPr>
              <a:t>शिक्षा</a:t>
            </a:r>
            <a:endParaRPr lang="hi-IN" sz="1400" dirty="0"/>
          </a:p>
          <a:p>
            <a:pPr lvl="1"/>
            <a:r>
              <a:rPr lang="hi-IN" sz="1400" dirty="0" smtClean="0">
                <a:hlinkClick r:id="rId4"/>
              </a:rPr>
              <a:t>2</a:t>
            </a:r>
            <a:r>
              <a:rPr lang="en-US" sz="1400" dirty="0" smtClean="0">
                <a:hlinkClick r:id="rId4"/>
              </a:rPr>
              <a:t> </a:t>
            </a:r>
            <a:r>
              <a:rPr lang="hi-IN" sz="1400" dirty="0" smtClean="0">
                <a:hlinkClick r:id="rId4"/>
              </a:rPr>
              <a:t>कल्पसूत्र</a:t>
            </a:r>
            <a:endParaRPr lang="hi-IN" sz="1400" dirty="0"/>
          </a:p>
          <a:p>
            <a:pPr lvl="1"/>
            <a:r>
              <a:rPr lang="hi-IN" sz="1400" dirty="0" smtClean="0">
                <a:hlinkClick r:id="rId5"/>
              </a:rPr>
              <a:t>3</a:t>
            </a:r>
            <a:r>
              <a:rPr lang="en-US" sz="1400" dirty="0" smtClean="0">
                <a:hlinkClick r:id="rId5"/>
              </a:rPr>
              <a:t> </a:t>
            </a:r>
            <a:r>
              <a:rPr lang="hi-IN" sz="1400" dirty="0" smtClean="0">
                <a:hlinkClick r:id="rId5"/>
              </a:rPr>
              <a:t>व्याकरण</a:t>
            </a:r>
            <a:endParaRPr lang="hi-IN" sz="1400" dirty="0"/>
          </a:p>
          <a:p>
            <a:pPr lvl="1"/>
            <a:r>
              <a:rPr lang="hi-IN" sz="1400" u="sng" dirty="0" smtClean="0">
                <a:hlinkClick r:id="rId6"/>
              </a:rPr>
              <a:t>4</a:t>
            </a:r>
            <a:r>
              <a:rPr lang="en-US" sz="1400" u="sng" dirty="0" smtClean="0">
                <a:hlinkClick r:id="rId6"/>
              </a:rPr>
              <a:t> </a:t>
            </a:r>
            <a:r>
              <a:rPr lang="hi-IN" sz="1400" u="sng" dirty="0" smtClean="0">
                <a:hlinkClick r:id="rId6"/>
              </a:rPr>
              <a:t>निरुक्त</a:t>
            </a:r>
            <a:endParaRPr lang="hi-IN" sz="1400" dirty="0"/>
          </a:p>
          <a:p>
            <a:pPr lvl="1"/>
            <a:r>
              <a:rPr lang="hi-IN" sz="1400" dirty="0" smtClean="0">
                <a:hlinkClick r:id="rId7"/>
              </a:rPr>
              <a:t>5</a:t>
            </a:r>
            <a:r>
              <a:rPr lang="en-US" sz="1400" dirty="0" smtClean="0">
                <a:hlinkClick r:id="rId7"/>
              </a:rPr>
              <a:t> </a:t>
            </a:r>
            <a:r>
              <a:rPr lang="hi-IN" sz="1400" dirty="0" smtClean="0">
                <a:hlinkClick r:id="rId7"/>
              </a:rPr>
              <a:t>छन्द</a:t>
            </a:r>
            <a:endParaRPr lang="hi-IN" sz="1400" dirty="0"/>
          </a:p>
          <a:p>
            <a:pPr lvl="1"/>
            <a:r>
              <a:rPr lang="hi-IN" sz="1400" dirty="0" smtClean="0">
                <a:hlinkClick r:id="rId8"/>
              </a:rPr>
              <a:t>ज्योतिष</a:t>
            </a:r>
            <a:endParaRPr lang="en-US" sz="1400" dirty="0" smtClean="0"/>
          </a:p>
          <a:p>
            <a:pPr lvl="1"/>
            <a:endParaRPr lang="en-US" sz="1400" dirty="0" smtClean="0"/>
          </a:p>
          <a:p>
            <a:pPr marL="0" lvl="0" indent="0" defTabSz="914400" eaLnBrk="0" fontAlgn="base" hangingPunct="0">
              <a:spcBef>
                <a:spcPct val="0"/>
              </a:spcBef>
              <a:spcAft>
                <a:spcPct val="0"/>
              </a:spcAft>
              <a:buClrTx/>
              <a:buNone/>
            </a:pPr>
            <a:r>
              <a:rPr lang="hi-IN" sz="1600" b="1" dirty="0" smtClean="0">
                <a:solidFill>
                  <a:srgbClr val="202122"/>
                </a:solidFill>
                <a:latin typeface="Arial" panose="020B0604020202020204" pitchFamily="34" charset="0"/>
              </a:rPr>
              <a:t>छन्द </a:t>
            </a:r>
            <a:r>
              <a:rPr lang="hi-IN" sz="1600" b="1" dirty="0">
                <a:solidFill>
                  <a:srgbClr val="202122"/>
                </a:solidFill>
                <a:latin typeface="Arial" panose="020B0604020202020204" pitchFamily="34" charset="0"/>
              </a:rPr>
              <a:t>को वेदों का पाद</a:t>
            </a:r>
            <a:r>
              <a:rPr lang="en-US" sz="1600" b="1" dirty="0">
                <a:solidFill>
                  <a:srgbClr val="202122"/>
                </a:solidFill>
                <a:latin typeface="Arial" panose="020B0604020202020204" pitchFamily="34" charset="0"/>
                <a:cs typeface="Mangal" panose="02040503050203030202" pitchFamily="18" charset="0"/>
              </a:rPr>
              <a:t>, </a:t>
            </a:r>
            <a:r>
              <a:rPr lang="hi-IN" sz="1600" b="1" dirty="0">
                <a:solidFill>
                  <a:srgbClr val="202122"/>
                </a:solidFill>
                <a:latin typeface="Arial" panose="020B0604020202020204" pitchFamily="34" charset="0"/>
              </a:rPr>
              <a:t>कल्प को हाथ</a:t>
            </a:r>
            <a:r>
              <a:rPr lang="en-US" sz="1600" b="1" dirty="0">
                <a:solidFill>
                  <a:srgbClr val="202122"/>
                </a:solidFill>
                <a:latin typeface="Arial" panose="020B0604020202020204" pitchFamily="34" charset="0"/>
                <a:cs typeface="Mangal" panose="02040503050203030202" pitchFamily="18" charset="0"/>
              </a:rPr>
              <a:t>, </a:t>
            </a:r>
            <a:r>
              <a:rPr lang="hi-IN" sz="1600" b="1" dirty="0">
                <a:solidFill>
                  <a:srgbClr val="202122"/>
                </a:solidFill>
                <a:latin typeface="Arial" panose="020B0604020202020204" pitchFamily="34" charset="0"/>
              </a:rPr>
              <a:t>ज्योतिष को नेत्र</a:t>
            </a:r>
            <a:r>
              <a:rPr lang="en-US" sz="1600" b="1" dirty="0">
                <a:solidFill>
                  <a:srgbClr val="202122"/>
                </a:solidFill>
                <a:latin typeface="Arial" panose="020B0604020202020204" pitchFamily="34" charset="0"/>
                <a:cs typeface="Mangal" panose="02040503050203030202" pitchFamily="18" charset="0"/>
              </a:rPr>
              <a:t>, </a:t>
            </a:r>
            <a:r>
              <a:rPr lang="hi-IN" sz="1600" b="1" dirty="0">
                <a:solidFill>
                  <a:srgbClr val="202122"/>
                </a:solidFill>
                <a:latin typeface="Arial" panose="020B0604020202020204" pitchFamily="34" charset="0"/>
              </a:rPr>
              <a:t>निरुक्त को कान</a:t>
            </a:r>
            <a:r>
              <a:rPr lang="en-US" sz="1600" b="1" dirty="0">
                <a:solidFill>
                  <a:srgbClr val="202122"/>
                </a:solidFill>
                <a:latin typeface="Arial" panose="020B0604020202020204" pitchFamily="34" charset="0"/>
                <a:cs typeface="Mangal" panose="02040503050203030202" pitchFamily="18" charset="0"/>
              </a:rPr>
              <a:t>, </a:t>
            </a:r>
            <a:r>
              <a:rPr lang="hi-IN" sz="1600" b="1" dirty="0">
                <a:solidFill>
                  <a:srgbClr val="202122"/>
                </a:solidFill>
                <a:latin typeface="Arial" panose="020B0604020202020204" pitchFamily="34" charset="0"/>
              </a:rPr>
              <a:t>शिक्षा को नाक</a:t>
            </a:r>
            <a:r>
              <a:rPr lang="en-US" sz="1600" b="1" dirty="0">
                <a:solidFill>
                  <a:srgbClr val="202122"/>
                </a:solidFill>
                <a:latin typeface="Arial" panose="020B0604020202020204" pitchFamily="34" charset="0"/>
                <a:cs typeface="Mangal" panose="02040503050203030202" pitchFamily="18" charset="0"/>
              </a:rPr>
              <a:t>, </a:t>
            </a:r>
            <a:r>
              <a:rPr lang="hi-IN" sz="1600" b="1" dirty="0">
                <a:solidFill>
                  <a:srgbClr val="202122"/>
                </a:solidFill>
                <a:latin typeface="Arial" panose="020B0604020202020204" pitchFamily="34" charset="0"/>
              </a:rPr>
              <a:t>व्याकरण </a:t>
            </a:r>
            <a:r>
              <a:rPr lang="hi-IN" sz="1600" b="1" dirty="0" smtClean="0">
                <a:solidFill>
                  <a:srgbClr val="202122"/>
                </a:solidFill>
                <a:latin typeface="Arial" panose="020B0604020202020204" pitchFamily="34" charset="0"/>
              </a:rPr>
              <a:t>को </a:t>
            </a:r>
            <a:r>
              <a:rPr lang="hi-IN" sz="1600" b="1" dirty="0">
                <a:solidFill>
                  <a:srgbClr val="202122"/>
                </a:solidFill>
                <a:latin typeface="Arial" panose="020B0604020202020204" pitchFamily="34" charset="0"/>
              </a:rPr>
              <a:t>मुख कहा गया है</a:t>
            </a:r>
            <a:r>
              <a:rPr lang="hi-IN" sz="1600" b="1" dirty="0" smtClean="0">
                <a:solidFill>
                  <a:srgbClr val="202122"/>
                </a:solidFill>
                <a:latin typeface="Arial" panose="020B0604020202020204" pitchFamily="34" charset="0"/>
              </a:rPr>
              <a:t>।</a:t>
            </a:r>
            <a:endParaRPr lang="en-US" sz="1600" b="1" dirty="0" smtClean="0">
              <a:solidFill>
                <a:srgbClr val="202122"/>
              </a:solidFill>
              <a:latin typeface="Arial" panose="020B0604020202020204" pitchFamily="34" charset="0"/>
            </a:endParaRPr>
          </a:p>
          <a:p>
            <a:pPr marL="0" lvl="0" indent="0" defTabSz="914400" eaLnBrk="0" fontAlgn="base" hangingPunct="0">
              <a:spcBef>
                <a:spcPct val="0"/>
              </a:spcBef>
              <a:spcAft>
                <a:spcPct val="0"/>
              </a:spcAft>
              <a:buClrTx/>
              <a:buNone/>
            </a:pPr>
            <a:endParaRPr lang="en-US" sz="1600" dirty="0">
              <a:solidFill>
                <a:schemeClr val="tx1"/>
              </a:solidFill>
            </a:endParaRPr>
          </a:p>
          <a:p>
            <a:pPr marL="457200" lvl="1" indent="-457200" defTabSz="914400" eaLnBrk="0" fontAlgn="base" hangingPunct="0">
              <a:spcBef>
                <a:spcPct val="0"/>
              </a:spcBef>
              <a:spcAft>
                <a:spcPct val="0"/>
              </a:spcAft>
              <a:buClrTx/>
              <a:buNone/>
            </a:pPr>
            <a:r>
              <a:rPr lang="en-US" i="1" dirty="0" smtClean="0">
                <a:solidFill>
                  <a:srgbClr val="202122"/>
                </a:solidFill>
                <a:latin typeface="Arial" panose="020B0604020202020204" pitchFamily="34" charset="0"/>
              </a:rPr>
              <a:t>		</a:t>
            </a:r>
            <a:r>
              <a:rPr lang="hi-IN" i="1" dirty="0" smtClean="0">
                <a:solidFill>
                  <a:srgbClr val="202122"/>
                </a:solidFill>
                <a:latin typeface="Arial" panose="020B0604020202020204" pitchFamily="34" charset="0"/>
              </a:rPr>
              <a:t>छन्दः </a:t>
            </a:r>
            <a:r>
              <a:rPr lang="hi-IN" i="1" dirty="0">
                <a:solidFill>
                  <a:srgbClr val="202122"/>
                </a:solidFill>
                <a:latin typeface="Arial" panose="020B0604020202020204" pitchFamily="34" charset="0"/>
              </a:rPr>
              <a:t>पादौ तु वेदस्य हस्तौ कल्पोऽथ पठ्यते</a:t>
            </a:r>
            <a:endParaRPr lang="en-US" dirty="0">
              <a:solidFill>
                <a:srgbClr val="202122"/>
              </a:solidFill>
              <a:latin typeface="Arial" panose="020B0604020202020204" pitchFamily="34" charset="0"/>
              <a:cs typeface="Arial" panose="020B0604020202020204" pitchFamily="34" charset="0"/>
            </a:endParaRPr>
          </a:p>
          <a:p>
            <a:pPr marL="457200" lvl="1" indent="-457200" defTabSz="914400" eaLnBrk="0" fontAlgn="base" hangingPunct="0">
              <a:spcBef>
                <a:spcPct val="0"/>
              </a:spcBef>
              <a:spcAft>
                <a:spcPct val="0"/>
              </a:spcAft>
              <a:buClrTx/>
              <a:buNone/>
            </a:pPr>
            <a:r>
              <a:rPr lang="en-US" i="1" dirty="0" smtClean="0">
                <a:solidFill>
                  <a:srgbClr val="202122"/>
                </a:solidFill>
                <a:latin typeface="Arial" panose="020B0604020202020204" pitchFamily="34" charset="0"/>
              </a:rPr>
              <a:t>		</a:t>
            </a:r>
            <a:r>
              <a:rPr lang="hi-IN" i="1" dirty="0" smtClean="0">
                <a:solidFill>
                  <a:srgbClr val="202122"/>
                </a:solidFill>
                <a:latin typeface="Arial" panose="020B0604020202020204" pitchFamily="34" charset="0"/>
              </a:rPr>
              <a:t>ज्योतिषामयनं </a:t>
            </a:r>
            <a:r>
              <a:rPr lang="hi-IN" i="1" dirty="0">
                <a:solidFill>
                  <a:srgbClr val="202122"/>
                </a:solidFill>
                <a:latin typeface="Arial" panose="020B0604020202020204" pitchFamily="34" charset="0"/>
              </a:rPr>
              <a:t>चक्षुर्निरुक्तं श्रोत्रमुच्यते।</a:t>
            </a:r>
            <a:endParaRPr lang="en-US" dirty="0">
              <a:solidFill>
                <a:srgbClr val="202122"/>
              </a:solidFill>
              <a:latin typeface="Arial" panose="020B0604020202020204" pitchFamily="34" charset="0"/>
              <a:cs typeface="Arial" panose="020B0604020202020204" pitchFamily="34" charset="0"/>
            </a:endParaRPr>
          </a:p>
          <a:p>
            <a:pPr marL="457200" lvl="1" indent="-457200" defTabSz="914400" eaLnBrk="0" fontAlgn="base" hangingPunct="0">
              <a:spcBef>
                <a:spcPct val="0"/>
              </a:spcBef>
              <a:spcAft>
                <a:spcPct val="0"/>
              </a:spcAft>
              <a:buClrTx/>
              <a:buNone/>
            </a:pPr>
            <a:r>
              <a:rPr lang="en-US" i="1" dirty="0" smtClean="0">
                <a:solidFill>
                  <a:srgbClr val="202122"/>
                </a:solidFill>
                <a:latin typeface="Arial" panose="020B0604020202020204" pitchFamily="34" charset="0"/>
              </a:rPr>
              <a:t>		</a:t>
            </a:r>
            <a:r>
              <a:rPr lang="hi-IN" i="1" dirty="0" smtClean="0">
                <a:solidFill>
                  <a:srgbClr val="202122"/>
                </a:solidFill>
                <a:latin typeface="Arial" panose="020B0604020202020204" pitchFamily="34" charset="0"/>
              </a:rPr>
              <a:t>शिक्षा </a:t>
            </a:r>
            <a:r>
              <a:rPr lang="hi-IN" i="1" dirty="0">
                <a:solidFill>
                  <a:srgbClr val="202122"/>
                </a:solidFill>
                <a:latin typeface="Arial" panose="020B0604020202020204" pitchFamily="34" charset="0"/>
              </a:rPr>
              <a:t>घ्राणं तु वेदस्य मुखं व्याकरणं स्मृतम्</a:t>
            </a:r>
            <a:endParaRPr lang="en-US" dirty="0">
              <a:solidFill>
                <a:srgbClr val="202122"/>
              </a:solidFill>
              <a:latin typeface="Arial" panose="020B0604020202020204" pitchFamily="34" charset="0"/>
              <a:cs typeface="Arial" panose="020B0604020202020204" pitchFamily="34" charset="0"/>
            </a:endParaRPr>
          </a:p>
          <a:p>
            <a:pPr marL="457200" lvl="1" indent="-457200" defTabSz="914400" eaLnBrk="0" fontAlgn="base" hangingPunct="0">
              <a:spcBef>
                <a:spcPct val="0"/>
              </a:spcBef>
              <a:spcAft>
                <a:spcPct val="0"/>
              </a:spcAft>
              <a:buClrTx/>
              <a:buNone/>
            </a:pPr>
            <a:r>
              <a:rPr lang="en-US" i="1" dirty="0" smtClean="0">
                <a:solidFill>
                  <a:srgbClr val="202122"/>
                </a:solidFill>
                <a:latin typeface="Arial" panose="020B0604020202020204" pitchFamily="34" charset="0"/>
              </a:rPr>
              <a:t>		</a:t>
            </a:r>
            <a:r>
              <a:rPr lang="hi-IN" i="1" dirty="0" smtClean="0">
                <a:solidFill>
                  <a:srgbClr val="202122"/>
                </a:solidFill>
                <a:latin typeface="Arial" panose="020B0604020202020204" pitchFamily="34" charset="0"/>
              </a:rPr>
              <a:t>तस्मात्सांगमधीत्यैव </a:t>
            </a:r>
            <a:r>
              <a:rPr lang="hi-IN" i="1" dirty="0">
                <a:solidFill>
                  <a:srgbClr val="202122"/>
                </a:solidFill>
                <a:latin typeface="Arial" panose="020B0604020202020204" pitchFamily="34" charset="0"/>
              </a:rPr>
              <a:t>ब्रह्मलोके महीयते॥</a:t>
            </a:r>
            <a:endParaRPr lang="en-US" dirty="0">
              <a:solidFill>
                <a:srgbClr val="202122"/>
              </a:solidFill>
              <a:latin typeface="Arial" panose="020B0604020202020204" pitchFamily="34" charset="0"/>
              <a:cs typeface="Arial" panose="020B0604020202020204" pitchFamily="34" charset="0"/>
            </a:endParaRPr>
          </a:p>
          <a:p>
            <a:pPr lvl="1"/>
            <a:endParaRPr lang="en-US" dirty="0" smtClean="0"/>
          </a:p>
          <a:p>
            <a:pPr lvl="1"/>
            <a:endParaRPr lang="hi-IN" dirty="0"/>
          </a:p>
        </p:txBody>
      </p:sp>
    </p:spTree>
    <p:extLst>
      <p:ext uri="{BB962C8B-B14F-4D97-AF65-F5344CB8AC3E}">
        <p14:creationId xmlns:p14="http://schemas.microsoft.com/office/powerpoint/2010/main" val="386226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1925" y="624110"/>
            <a:ext cx="9082688" cy="586852"/>
          </a:xfrm>
        </p:spPr>
        <p:txBody>
          <a:bodyPr>
            <a:normAutofit fontScale="90000"/>
          </a:bodyPr>
          <a:lstStyle/>
          <a:p>
            <a:endParaRPr lang="en-IN" dirty="0"/>
          </a:p>
        </p:txBody>
      </p:sp>
      <p:sp>
        <p:nvSpPr>
          <p:cNvPr id="3" name="Content Placeholder 2"/>
          <p:cNvSpPr>
            <a:spLocks noGrp="1"/>
          </p:cNvSpPr>
          <p:nvPr>
            <p:ph idx="1"/>
          </p:nvPr>
        </p:nvSpPr>
        <p:spPr>
          <a:xfrm>
            <a:off x="2421925" y="1548714"/>
            <a:ext cx="8221361" cy="4362508"/>
          </a:xfrm>
        </p:spPr>
        <p:txBody>
          <a:bodyPr>
            <a:normAutofit/>
          </a:bodyPr>
          <a:lstStyle/>
          <a:p>
            <a:pPr algn="just"/>
            <a:r>
              <a:rPr lang="hi-IN" sz="2400" b="1" dirty="0">
                <a:hlinkClick r:id="rId2" tooltip="शिक्षा (वेदांग)"/>
              </a:rPr>
              <a:t>शिक्षा</a:t>
            </a:r>
            <a:r>
              <a:rPr lang="hi-IN" sz="2400" dirty="0"/>
              <a:t> - इसमें वेद मन्त्रों के उच्चारण करने की विधि बताई गई है। स्वर एवं वर्ण आदि के उच्चारण-प्रकार की जहाँ शिक्षा दी जाती हो, उसे शिक्षा कहाजाता है। इसका मुख्य उद्येश्य वेदमन्त्रों के अविकल यथास्थिति विशुद्ध उच्चारण किये जाने का है। शिक्षा का उद्भव और विकास वैदिक मन्त्रों के शुद्ध उच्चारण और उनके द्वारा उनकी रक्षा के उदेश्य से हुआ है।</a:t>
            </a:r>
          </a:p>
          <a:p>
            <a:pPr algn="just"/>
            <a:r>
              <a:rPr lang="hi-IN" sz="2400" b="1" dirty="0">
                <a:hlinkClick r:id="rId3" tooltip="कल्प"/>
              </a:rPr>
              <a:t>कल्प</a:t>
            </a:r>
            <a:r>
              <a:rPr lang="hi-IN" sz="2400" dirty="0"/>
              <a:t> - वेदों के किस मन्त्र का प्रयोग किस कर्म में करना चाहिये, इसका कथन किया गया है। इसकी तीन शाखायें </a:t>
            </a:r>
            <a:r>
              <a:rPr lang="hi-IN" sz="2400" dirty="0" smtClean="0"/>
              <a:t>हैं-</a:t>
            </a:r>
            <a:r>
              <a:rPr lang="hi-IN" sz="2400" dirty="0" smtClean="0">
                <a:hlinkClick r:id="rId4" tooltip="श्रौतसूत्र"/>
              </a:rPr>
              <a:t>श्रौतसूत्र</a:t>
            </a:r>
            <a:r>
              <a:rPr lang="hi-IN" sz="2400" dirty="0"/>
              <a:t>, </a:t>
            </a:r>
            <a:r>
              <a:rPr lang="hi-IN" sz="2400" dirty="0">
                <a:hlinkClick r:id="rId5" tooltip="स्मार्त सूत्र"/>
              </a:rPr>
              <a:t>गृह्यसूत्र</a:t>
            </a:r>
            <a:r>
              <a:rPr lang="hi-IN" sz="2400" dirty="0"/>
              <a:t> और </a:t>
            </a:r>
            <a:r>
              <a:rPr lang="hi-IN" sz="2400" dirty="0">
                <a:hlinkClick r:id="rId6" tooltip="धर्मसूत्र"/>
              </a:rPr>
              <a:t>धर्मसूत्र</a:t>
            </a:r>
            <a:r>
              <a:rPr lang="hi-IN" sz="2400" dirty="0"/>
              <a:t>। कल्प वेद-प्रतिपादित कर्मों का भलीभाँति विचार प्रस्तुत करने वाला शास्त्र है। इसमें यज्ञ सम्बन्धी नियम दिये गये हैं।</a:t>
            </a:r>
          </a:p>
          <a:p>
            <a:endParaRPr lang="en-IN" dirty="0"/>
          </a:p>
          <a:p>
            <a:endParaRPr lang="en-IN" dirty="0"/>
          </a:p>
        </p:txBody>
      </p:sp>
    </p:spTree>
    <p:extLst>
      <p:ext uri="{BB962C8B-B14F-4D97-AF65-F5344CB8AC3E}">
        <p14:creationId xmlns:p14="http://schemas.microsoft.com/office/powerpoint/2010/main" val="2531815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8973" y="624110"/>
            <a:ext cx="9115639" cy="562139"/>
          </a:xfrm>
        </p:spPr>
        <p:txBody>
          <a:bodyPr>
            <a:normAutofit fontScale="90000"/>
          </a:bodyPr>
          <a:lstStyle/>
          <a:p>
            <a:endParaRPr lang="en-IN" dirty="0"/>
          </a:p>
        </p:txBody>
      </p:sp>
      <p:sp>
        <p:nvSpPr>
          <p:cNvPr id="3" name="Content Placeholder 2"/>
          <p:cNvSpPr>
            <a:spLocks noGrp="1"/>
          </p:cNvSpPr>
          <p:nvPr>
            <p:ph idx="1"/>
          </p:nvPr>
        </p:nvSpPr>
        <p:spPr>
          <a:xfrm>
            <a:off x="2306595" y="1499286"/>
            <a:ext cx="8789773" cy="4411936"/>
          </a:xfrm>
        </p:spPr>
        <p:txBody>
          <a:bodyPr>
            <a:normAutofit/>
          </a:bodyPr>
          <a:lstStyle/>
          <a:p>
            <a:pPr algn="just"/>
            <a:r>
              <a:rPr lang="hi-IN" sz="2400" b="1" dirty="0">
                <a:hlinkClick r:id="rId2" tooltip="व्याकरण"/>
              </a:rPr>
              <a:t>व्याकरण</a:t>
            </a:r>
            <a:r>
              <a:rPr lang="hi-IN" sz="2400" dirty="0"/>
              <a:t> - इससे प्रकृति और प्रत्यय आदि के योग से शब्दों की सिद्धि और उदात्त, अनुदात्त तथा स्वरित स्वरों की स्थिति का बोध होता है। वेद-शास्त्रों का प्रयोजन जानने तथा शब्दों का यथार्थ ज्ञान हो सके अतः इसका अध्ययन आवश्यक होता है। इस सम्बन्ध में पाणिनीय व्याकरण ही वेदांग का प्रतिनिधित्व करता है। व्याकरण वेदों का मुख भी कहा जाता है।</a:t>
            </a:r>
          </a:p>
          <a:p>
            <a:pPr algn="just"/>
            <a:r>
              <a:rPr lang="hi-IN" sz="2400" b="1" dirty="0">
                <a:hlinkClick r:id="rId3" tooltip="निरुक्त"/>
              </a:rPr>
              <a:t>निरुक्त</a:t>
            </a:r>
            <a:r>
              <a:rPr lang="hi-IN" sz="2400" dirty="0"/>
              <a:t> - वेदों में जिन शब्दों का प्रयोग जिन-जिन अर्थों में किया गया है, उनके उन-उन अर्थों का निश्चयात्मक रूप से उल्लेख निरूक्त में किया गया है। इसे वेद पुरुष का कान कहा गया है। निःशेषरूप से जो कथित हो, वह निरुक्त है। इसे वेद की आत्मा भी कहा गया है।</a:t>
            </a:r>
          </a:p>
          <a:p>
            <a:endParaRPr lang="en-IN" dirty="0"/>
          </a:p>
        </p:txBody>
      </p:sp>
    </p:spTree>
    <p:extLst>
      <p:ext uri="{BB962C8B-B14F-4D97-AF65-F5344CB8AC3E}">
        <p14:creationId xmlns:p14="http://schemas.microsoft.com/office/powerpoint/2010/main" val="490401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718658"/>
          </a:xfrm>
        </p:spPr>
        <p:txBody>
          <a:bodyPr/>
          <a:lstStyle/>
          <a:p>
            <a:endParaRPr lang="en-IN" dirty="0"/>
          </a:p>
        </p:txBody>
      </p:sp>
      <p:sp>
        <p:nvSpPr>
          <p:cNvPr id="3" name="Content Placeholder 2"/>
          <p:cNvSpPr>
            <a:spLocks noGrp="1"/>
          </p:cNvSpPr>
          <p:nvPr>
            <p:ph idx="1"/>
          </p:nvPr>
        </p:nvSpPr>
        <p:spPr>
          <a:xfrm>
            <a:off x="2421924" y="1639330"/>
            <a:ext cx="8410833" cy="4271892"/>
          </a:xfrm>
        </p:spPr>
        <p:txBody>
          <a:bodyPr/>
          <a:lstStyle/>
          <a:p>
            <a:pPr algn="just"/>
            <a:r>
              <a:rPr lang="hi-IN" sz="2400" b="1" dirty="0">
                <a:hlinkClick r:id="rId2" tooltip="ज्योतिष"/>
              </a:rPr>
              <a:t>ज्योतिष</a:t>
            </a:r>
            <a:r>
              <a:rPr lang="hi-IN" sz="2400" dirty="0"/>
              <a:t> - इससे वैदिक यज्ञों और अनुष्ठानों का समय ज्ञात होता है। यहाँ ज्योतिष से मतलब `वेदांग ज्योतिष´ से है। यह वेद पूरुष का नेत्र माना जाता है। वेद यज्ञकर्म में प्रवृत होते हैं और यज्ञ काल के आश्रित होते है तथा जयोतिष शास्त्र से काल का ज्ञान होता है। अनेक वेदिक पहेलियों का भी ज्ञान बिना ज्योतिष के नहीं हो सकता।</a:t>
            </a:r>
          </a:p>
          <a:p>
            <a:pPr algn="just"/>
            <a:r>
              <a:rPr lang="hi-IN" sz="2400" b="1" dirty="0">
                <a:hlinkClick r:id="rId3" tooltip="छंद"/>
              </a:rPr>
              <a:t>छन्द</a:t>
            </a:r>
            <a:r>
              <a:rPr lang="hi-IN" sz="2400" dirty="0"/>
              <a:t> - वेदों में प्रयुक्त </a:t>
            </a:r>
            <a:r>
              <a:rPr lang="hi-IN" sz="2400" dirty="0">
                <a:hlinkClick r:id="rId4" tooltip="गायत्री"/>
              </a:rPr>
              <a:t>गायत्री</a:t>
            </a:r>
            <a:r>
              <a:rPr lang="hi-IN" sz="2400" dirty="0"/>
              <a:t>, उष्णिक आदि छन्दों की रचना का ज्ञान </a:t>
            </a:r>
            <a:r>
              <a:rPr lang="hi-IN" sz="2400" dirty="0">
                <a:hlinkClick r:id="rId5" tooltip="छन्दशास्त्र"/>
              </a:rPr>
              <a:t>छन्दशास्त्र</a:t>
            </a:r>
            <a:r>
              <a:rPr lang="hi-IN" sz="2400" dirty="0"/>
              <a:t> से होता है। इसे वेद पुरुष का पैर कहा गया है। ये छन्द वेदों के आवरण है। छन्द नियताक्षर वाले होते हैं। इसका उदेश्य वैदिक मन्त्रों के समुचित पाठ की सुरक्षा भी है।</a:t>
            </a:r>
          </a:p>
          <a:p>
            <a:endParaRPr lang="en-IN" dirty="0"/>
          </a:p>
        </p:txBody>
      </p:sp>
    </p:spTree>
    <p:extLst>
      <p:ext uri="{BB962C8B-B14F-4D97-AF65-F5344CB8AC3E}">
        <p14:creationId xmlns:p14="http://schemas.microsoft.com/office/powerpoint/2010/main" val="2723067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5795" y="510746"/>
            <a:ext cx="7985061" cy="1394254"/>
          </a:xfrm>
        </p:spPr>
        <p:txBody>
          <a:bodyPr>
            <a:noAutofit/>
          </a:bodyPr>
          <a:lstStyle/>
          <a:p>
            <a:r>
              <a:rPr lang="hi-IN" sz="4400" b="1" dirty="0" smtClean="0">
                <a:solidFill>
                  <a:srgbClr val="FF0000"/>
                </a:solidFill>
              </a:rPr>
              <a:t>	शिक्षा</a:t>
            </a:r>
            <a:r>
              <a:rPr lang="en-US" sz="4400" b="1" dirty="0" smtClean="0">
                <a:solidFill>
                  <a:srgbClr val="FF0000"/>
                </a:solidFill>
              </a:rPr>
              <a:t> </a:t>
            </a:r>
            <a:r>
              <a:rPr lang="hi-IN" sz="4400" b="1" dirty="0">
                <a:solidFill>
                  <a:srgbClr val="FF0000"/>
                </a:solidFill>
              </a:rPr>
              <a:t>वेदाङ्ग</a:t>
            </a:r>
            <a:r>
              <a:rPr lang="hi-IN" sz="4400" b="1" dirty="0"/>
              <a:t/>
            </a:r>
            <a:br>
              <a:rPr lang="hi-IN" sz="4400" b="1" dirty="0"/>
            </a:br>
            <a:endParaRPr lang="en-IN" sz="4400" dirty="0"/>
          </a:p>
        </p:txBody>
      </p:sp>
      <p:sp>
        <p:nvSpPr>
          <p:cNvPr id="3" name="Content Placeholder 2"/>
          <p:cNvSpPr>
            <a:spLocks noGrp="1"/>
          </p:cNvSpPr>
          <p:nvPr>
            <p:ph idx="1"/>
          </p:nvPr>
        </p:nvSpPr>
        <p:spPr>
          <a:xfrm>
            <a:off x="2599169" y="1264555"/>
            <a:ext cx="7893843" cy="4667308"/>
          </a:xfrm>
        </p:spPr>
        <p:txBody>
          <a:bodyPr>
            <a:normAutofit/>
          </a:bodyPr>
          <a:lstStyle/>
          <a:p>
            <a:pPr marL="0" indent="0">
              <a:buNone/>
            </a:pPr>
            <a:endParaRPr lang="en-US" sz="2000" dirty="0" smtClean="0"/>
          </a:p>
          <a:p>
            <a:pPr marL="0" indent="0" algn="just">
              <a:buNone/>
            </a:pPr>
            <a:r>
              <a:rPr lang="hi-IN" sz="2400" dirty="0" smtClean="0"/>
              <a:t>“</a:t>
            </a:r>
            <a:r>
              <a:rPr lang="hi-IN" sz="2400" b="1" dirty="0"/>
              <a:t>शिक्षा</a:t>
            </a:r>
            <a:r>
              <a:rPr lang="hi-IN" sz="2400" dirty="0"/>
              <a:t>” वेदांग को हम ध्वनियों के शुद्ध उच्चारण की शिक्षा का प्राचीनतम शास्त्र कह सकते हैं. “</a:t>
            </a:r>
            <a:r>
              <a:rPr lang="hi-IN" sz="2400" b="1" dirty="0"/>
              <a:t>ऋक्प्रातिशाख्य” </a:t>
            </a:r>
            <a:r>
              <a:rPr lang="hi-IN" sz="2400" dirty="0"/>
              <a:t>आदि अनेक </a:t>
            </a:r>
            <a:r>
              <a:rPr lang="hi-IN" sz="2400" b="1" dirty="0"/>
              <a:t>प्रातिशाख्य-ग्रन्थ </a:t>
            </a:r>
            <a:r>
              <a:rPr lang="hi-IN" sz="2400" dirty="0"/>
              <a:t>और “</a:t>
            </a:r>
            <a:r>
              <a:rPr lang="hi-IN" sz="2400" b="1" dirty="0"/>
              <a:t>पाणिनीयशिक्षा</a:t>
            </a:r>
            <a:r>
              <a:rPr lang="hi-IN" sz="2400" dirty="0"/>
              <a:t>” आदि अनेक </a:t>
            </a:r>
            <a:r>
              <a:rPr lang="hi-IN" sz="2400" b="1" dirty="0"/>
              <a:t>शिक्षा-ग्रन्थ </a:t>
            </a:r>
            <a:r>
              <a:rPr lang="hi-IN" sz="2400" dirty="0"/>
              <a:t>और </a:t>
            </a:r>
            <a:r>
              <a:rPr lang="hi-IN" sz="2400" b="1" dirty="0"/>
              <a:t>शिक्षा-वेदांग </a:t>
            </a:r>
            <a:r>
              <a:rPr lang="hi-IN" sz="2400" dirty="0"/>
              <a:t>में परिगणित होते हैं</a:t>
            </a:r>
            <a:r>
              <a:rPr lang="hi-IN" sz="2400" dirty="0" smtClean="0"/>
              <a:t>.</a:t>
            </a:r>
            <a:endParaRPr lang="en-US" sz="2400" dirty="0" smtClean="0"/>
          </a:p>
          <a:p>
            <a:pPr marL="0" indent="0" algn="just">
              <a:buNone/>
            </a:pPr>
            <a:endParaRPr lang="en-US" sz="2400" dirty="0" smtClean="0"/>
          </a:p>
          <a:p>
            <a:pPr marL="0" indent="0" algn="just">
              <a:buNone/>
            </a:pPr>
            <a:r>
              <a:rPr lang="hi-IN" sz="2400" dirty="0"/>
              <a:t>वेदों के स्वर, वर्ण आदि के शुद्ध उच्चारण करने की शिक्षा जिससे मिलती है, वह 'शिक्षा' है। वेदों के मंत्रों का पठन पाठन तथा उच्चारण ठीक रीति से करने की सूचना इस 'शिक्षा' से प्राप्त होती है। इस समय </a:t>
            </a:r>
            <a:r>
              <a:rPr lang="hi-IN" sz="2400" b="1" dirty="0"/>
              <a:t>'पाणिनीय शिक्षा' </a:t>
            </a:r>
            <a:r>
              <a:rPr lang="hi-IN" sz="2400" dirty="0"/>
              <a:t>भारत में विशेष मननीय मानी जाती है।</a:t>
            </a:r>
            <a:endParaRPr lang="en-US" sz="2400" dirty="0"/>
          </a:p>
          <a:p>
            <a:pPr marL="0" indent="0" algn="just">
              <a:buNone/>
            </a:pPr>
            <a:endParaRPr lang="hi-IN" sz="2000" dirty="0"/>
          </a:p>
          <a:p>
            <a:endParaRPr lang="en-IN" sz="2000" dirty="0"/>
          </a:p>
        </p:txBody>
      </p:sp>
    </p:spTree>
    <p:extLst>
      <p:ext uri="{BB962C8B-B14F-4D97-AF65-F5344CB8AC3E}">
        <p14:creationId xmlns:p14="http://schemas.microsoft.com/office/powerpoint/2010/main" val="1906714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i-IN" sz="4400" b="1" dirty="0" smtClean="0"/>
              <a:t>		पाणिनीय-शिक्षा</a:t>
            </a:r>
            <a:r>
              <a:rPr lang="hi-IN" sz="4400" b="1" dirty="0"/>
              <a:t/>
            </a:r>
            <a:br>
              <a:rPr lang="hi-IN" sz="4400" b="1" dirty="0"/>
            </a:br>
            <a:endParaRPr lang="en-IN" sz="4400" dirty="0"/>
          </a:p>
        </p:txBody>
      </p:sp>
      <p:sp>
        <p:nvSpPr>
          <p:cNvPr id="3" name="Content Placeholder 2"/>
          <p:cNvSpPr>
            <a:spLocks noGrp="1"/>
          </p:cNvSpPr>
          <p:nvPr>
            <p:ph idx="1"/>
          </p:nvPr>
        </p:nvSpPr>
        <p:spPr>
          <a:xfrm>
            <a:off x="2331309" y="1367481"/>
            <a:ext cx="8616778" cy="4761470"/>
          </a:xfrm>
        </p:spPr>
        <p:txBody>
          <a:bodyPr>
            <a:noAutofit/>
          </a:bodyPr>
          <a:lstStyle/>
          <a:p>
            <a:pPr algn="just"/>
            <a:r>
              <a:rPr lang="hi-IN" sz="2400" dirty="0"/>
              <a:t>महर्षि पाणिनि द्वारा शब्दोच्चारण के यथार्थ ज्ञान के लिये रचित सूत्रात्मक ग्रंथ। अर्वाचीन श्लोकात्मक शिक्षा का रचयिता  अन्य व्यक्ति है, पर इसका आधार यह पाणिनीय शिक्षासूत्र  है। </a:t>
            </a:r>
            <a:endParaRPr lang="hi-IN" sz="2400" dirty="0" smtClean="0"/>
          </a:p>
          <a:p>
            <a:pPr algn="just"/>
            <a:r>
              <a:rPr lang="hi-IN" sz="2400" dirty="0" smtClean="0"/>
              <a:t>मूल </a:t>
            </a:r>
            <a:r>
              <a:rPr lang="hi-IN" sz="2400" dirty="0"/>
              <a:t>पाणिनिरचित शिक्षासूत्रों का पुनरुद्धार महर्षि दयानन्द  सरस्वती ने बडे परिश्रम से किया, तथा वर्णोच्चार शिक्षा के नाम से ई. 1879 में हिंदी अनुवाद सहित प्रकाशित किया।पाणिनीय श्लोकात्मक शिक्षा पर दो टीकाएं लिखी हैं- 1) शिक्षाप्रकाश 2) शिक्षा पंजिका। </a:t>
            </a:r>
            <a:endParaRPr lang="hi-IN" sz="2400" dirty="0" smtClean="0"/>
          </a:p>
          <a:p>
            <a:pPr algn="just"/>
            <a:r>
              <a:rPr lang="hi-IN" sz="2400" dirty="0" smtClean="0"/>
              <a:t>शिक्षाप्रकाशकार </a:t>
            </a:r>
            <a:r>
              <a:rPr lang="hi-IN" sz="2400" dirty="0"/>
              <a:t>के अनुसार  वर्तमान श्लोकात्मक पाणिनीय शिक्षा का रचयिता पाणिनि का कनिष्ठ भ्राता पिङ्गल है। इस शिक्षा के दो पाठ हैं। लघु या याजुष पाठ- 35 श्लोक। बृहत् या आर्षपाठ- 60 श्लोक ।उपर निर्दिष्ट दोनों टीकाएं लघुपाठ पर हैं।</a:t>
            </a:r>
            <a:endParaRPr lang="en-IN" sz="2400" dirty="0"/>
          </a:p>
        </p:txBody>
      </p:sp>
    </p:spTree>
    <p:extLst>
      <p:ext uri="{BB962C8B-B14F-4D97-AF65-F5344CB8AC3E}">
        <p14:creationId xmlns:p14="http://schemas.microsoft.com/office/powerpoint/2010/main" val="1068690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8530" y="255373"/>
            <a:ext cx="8646082" cy="988541"/>
          </a:xfrm>
        </p:spPr>
        <p:txBody>
          <a:bodyPr>
            <a:normAutofit fontScale="90000"/>
          </a:bodyPr>
          <a:lstStyle/>
          <a:p>
            <a:r>
              <a:rPr lang="hi-IN" b="1" dirty="0"/>
              <a:t>पाणिनि</a:t>
            </a:r>
            <a:br>
              <a:rPr lang="hi-IN" b="1" dirty="0"/>
            </a:br>
            <a:endParaRPr lang="en-IN" b="1" dirty="0"/>
          </a:p>
        </p:txBody>
      </p:sp>
      <p:sp>
        <p:nvSpPr>
          <p:cNvPr id="3" name="Content Placeholder 2"/>
          <p:cNvSpPr>
            <a:spLocks noGrp="1"/>
          </p:cNvSpPr>
          <p:nvPr>
            <p:ph idx="1"/>
          </p:nvPr>
        </p:nvSpPr>
        <p:spPr>
          <a:xfrm>
            <a:off x="2592925" y="1318054"/>
            <a:ext cx="8058600" cy="4593168"/>
          </a:xfrm>
        </p:spPr>
        <p:txBody>
          <a:bodyPr>
            <a:normAutofit/>
          </a:bodyPr>
          <a:lstStyle/>
          <a:p>
            <a:pPr algn="just"/>
            <a:r>
              <a:rPr lang="hi-IN" sz="2400" b="1" dirty="0"/>
              <a:t>पाणिनि</a:t>
            </a:r>
            <a:r>
              <a:rPr lang="hi-IN" sz="2400" dirty="0"/>
              <a:t> (7०० ई॰पू॰) </a:t>
            </a:r>
            <a:r>
              <a:rPr lang="hi-IN" sz="2400" dirty="0">
                <a:hlinkClick r:id="rId2" tooltip="संस्कृत"/>
              </a:rPr>
              <a:t>संस्कृत</a:t>
            </a:r>
            <a:r>
              <a:rPr lang="hi-IN" sz="2400" dirty="0"/>
              <a:t> भाषा के सबसे बड़े </a:t>
            </a:r>
            <a:r>
              <a:rPr lang="hi-IN" sz="2400" dirty="0">
                <a:hlinkClick r:id="rId3" tooltip="वैयाकरण"/>
              </a:rPr>
              <a:t>वैयाकरण</a:t>
            </a:r>
            <a:r>
              <a:rPr lang="hi-IN" sz="2400" dirty="0"/>
              <a:t> हुए हैं</a:t>
            </a:r>
            <a:r>
              <a:rPr lang="hi-IN" sz="2400" dirty="0" smtClean="0"/>
              <a:t>।</a:t>
            </a:r>
          </a:p>
          <a:p>
            <a:pPr algn="just"/>
            <a:r>
              <a:rPr lang="hi-IN" sz="2400" dirty="0"/>
              <a:t>इनके व्याकरण का नाम </a:t>
            </a:r>
            <a:r>
              <a:rPr lang="hi-IN" sz="2400" dirty="0">
                <a:hlinkClick r:id="rId4" tooltip="अष्टाध्यायी"/>
              </a:rPr>
              <a:t>अष्टाध्यायी</a:t>
            </a:r>
            <a:r>
              <a:rPr lang="hi-IN" sz="2400" dirty="0"/>
              <a:t> है जिसमें आठ अध्याय और लगभग चार सहस्र सूत्र हैं।</a:t>
            </a:r>
            <a:r>
              <a:rPr lang="hi-IN" sz="2400" baseline="30000" dirty="0">
                <a:hlinkClick r:id="rId5"/>
              </a:rPr>
              <a:t>[9]</a:t>
            </a:r>
            <a:r>
              <a:rPr lang="hi-IN" sz="2400" dirty="0"/>
              <a:t> संस्कृत भाषा को व्याकरण सम्मत रूप देने में पाणिनि का योगदान अतुलनीय माना जाता है। अष्टाध्यायी मात्र व्याकरण ग्रन्थ नहीं है। </a:t>
            </a:r>
            <a:endParaRPr lang="hi-IN" sz="2400" dirty="0" smtClean="0"/>
          </a:p>
          <a:p>
            <a:pPr algn="just"/>
            <a:r>
              <a:rPr lang="hi-IN" sz="2400" dirty="0" smtClean="0"/>
              <a:t>इसमें </a:t>
            </a:r>
            <a:r>
              <a:rPr lang="hi-IN" sz="2400" dirty="0"/>
              <a:t>प्रकारान्तर से तत्कालीन भारतीय समाज का पूरा चित्र मिलता है। उस समय के भूगोल, सामाजिक, आर्थिक, शिक्षा और राजनीतिक जीवन, दार्शनिक चिन्तन, खान-पान, रहन-सहन आदि के प्रसंग स्थान-स्थान पर अंकित हैं।</a:t>
            </a:r>
            <a:endParaRPr lang="en-IN" sz="2400" dirty="0"/>
          </a:p>
        </p:txBody>
      </p:sp>
    </p:spTree>
    <p:extLst>
      <p:ext uri="{BB962C8B-B14F-4D97-AF65-F5344CB8AC3E}">
        <p14:creationId xmlns:p14="http://schemas.microsoft.com/office/powerpoint/2010/main" val="1477142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b="1" dirty="0" smtClean="0"/>
              <a:t>			</a:t>
            </a:r>
            <a:r>
              <a:rPr lang="hi-IN" sz="4400" b="1" dirty="0" smtClean="0"/>
              <a:t>जीवनी </a:t>
            </a:r>
            <a:r>
              <a:rPr lang="hi-IN" sz="4400" b="1" dirty="0"/>
              <a:t>एवं कार्य</a:t>
            </a:r>
            <a:br>
              <a:rPr lang="hi-IN" sz="4400" b="1" dirty="0"/>
            </a:br>
            <a:endParaRPr lang="en-IN" sz="4400" b="1" dirty="0"/>
          </a:p>
        </p:txBody>
      </p:sp>
      <p:sp>
        <p:nvSpPr>
          <p:cNvPr id="3" name="Content Placeholder 2"/>
          <p:cNvSpPr>
            <a:spLocks noGrp="1"/>
          </p:cNvSpPr>
          <p:nvPr>
            <p:ph idx="1"/>
          </p:nvPr>
        </p:nvSpPr>
        <p:spPr>
          <a:xfrm>
            <a:off x="2496066" y="1235676"/>
            <a:ext cx="8427308" cy="4675546"/>
          </a:xfrm>
        </p:spPr>
        <p:txBody>
          <a:bodyPr/>
          <a:lstStyle/>
          <a:p>
            <a:r>
              <a:rPr lang="hi-IN" dirty="0"/>
              <a:t>पाणिनि का जन्म शलातुर नामक ग्राम में हुआ था। जहाँ </a:t>
            </a:r>
            <a:r>
              <a:rPr lang="hi-IN" dirty="0">
                <a:hlinkClick r:id="rId2" tooltip="काबुल नदी"/>
              </a:rPr>
              <a:t>काबुल नदी</a:t>
            </a:r>
            <a:r>
              <a:rPr lang="hi-IN" dirty="0"/>
              <a:t> </a:t>
            </a:r>
            <a:r>
              <a:rPr lang="hi-IN" dirty="0">
                <a:hlinkClick r:id="rId3" tooltip="सिंधु"/>
              </a:rPr>
              <a:t>सिंधु</a:t>
            </a:r>
            <a:r>
              <a:rPr lang="hi-IN" dirty="0"/>
              <a:t> में मिली है उस संगम से कुछ मील दूर यह गाँव था। उसे अब लहुर कहते हैं। अपने जन्मस्थान के अनुसार पाणिनि शालातुरीय भी कहे गए हैं। </a:t>
            </a:r>
            <a:endParaRPr lang="hi-IN" dirty="0" smtClean="0"/>
          </a:p>
          <a:p>
            <a:r>
              <a:rPr lang="hi-IN" dirty="0" smtClean="0"/>
              <a:t>अष्टाध्यायी </a:t>
            </a:r>
            <a:r>
              <a:rPr lang="hi-IN" dirty="0"/>
              <a:t>में स्वयं उन्होंने इस नाम का उल्लेख किया है। चीनी यात्री </a:t>
            </a:r>
            <a:r>
              <a:rPr lang="hi-IN" dirty="0">
                <a:hlinkClick r:id="rId4" tooltip="युवान्च्वां (पृष्ठ मौजूद नहीं है)"/>
              </a:rPr>
              <a:t>युवान्च्वां</a:t>
            </a:r>
            <a:r>
              <a:rPr lang="hi-IN" dirty="0"/>
              <a:t> (7वीं शती) उत्तर-पश्चिम से आते समय शालातुर गाँव में गए थे। </a:t>
            </a:r>
            <a:endParaRPr lang="hi-IN" dirty="0" smtClean="0"/>
          </a:p>
          <a:p>
            <a:r>
              <a:rPr lang="hi-IN" dirty="0" smtClean="0"/>
              <a:t>पाणिनि </a:t>
            </a:r>
            <a:r>
              <a:rPr lang="hi-IN" dirty="0"/>
              <a:t>के गुरु का नाम </a:t>
            </a:r>
            <a:r>
              <a:rPr lang="hi-IN" dirty="0" smtClean="0"/>
              <a:t>उपवर्ष, </a:t>
            </a:r>
            <a:r>
              <a:rPr lang="hi-IN" dirty="0"/>
              <a:t>पिता का नाम </a:t>
            </a:r>
            <a:r>
              <a:rPr lang="hi-IN" dirty="0" smtClean="0"/>
              <a:t>पणिन, </a:t>
            </a:r>
            <a:r>
              <a:rPr lang="hi-IN" dirty="0"/>
              <a:t>और माता का नाम दाक्षी था। पाणिनि जब बड़े हुए तो उन्होंने व्याकरणशास्त्र का गहरा अध्ययन किया। </a:t>
            </a:r>
            <a:endParaRPr lang="hi-IN" dirty="0" smtClean="0"/>
          </a:p>
          <a:p>
            <a:r>
              <a:rPr lang="hi-IN" dirty="0"/>
              <a:t>पाणिनि से पहले शब्दविद्या के अनेक आचार्य हो चुके थे। उनके ग्रंथों को पढ़कर और उनके परस्पर भेदों को देखकर पाणिनि के मन में यह विचार आया कि उन्हें व्याकरणशास्त्र को व्यवस्थित करना चाहिए। </a:t>
            </a:r>
            <a:endParaRPr lang="hi-IN" dirty="0" smtClean="0"/>
          </a:p>
          <a:p>
            <a:r>
              <a:rPr lang="hi-IN" dirty="0" smtClean="0"/>
              <a:t>पाणिनि </a:t>
            </a:r>
            <a:r>
              <a:rPr lang="hi-IN" dirty="0"/>
              <a:t>से पूर्व </a:t>
            </a:r>
            <a:r>
              <a:rPr lang="hi-IN" dirty="0">
                <a:hlinkClick r:id="rId5" tooltip="वैदिक संहिता (पृष्ठ मौजूद नहीं है)"/>
              </a:rPr>
              <a:t>वैदिक संहिताओं</a:t>
            </a:r>
            <a:r>
              <a:rPr lang="hi-IN" dirty="0"/>
              <a:t>, शाखाओं, </a:t>
            </a:r>
            <a:r>
              <a:rPr lang="hi-IN" dirty="0">
                <a:hlinkClick r:id="rId6" tooltip="ब्राह्मण"/>
              </a:rPr>
              <a:t>ब्राह्मण</a:t>
            </a:r>
            <a:r>
              <a:rPr lang="hi-IN" dirty="0"/>
              <a:t>, </a:t>
            </a:r>
            <a:r>
              <a:rPr lang="hi-IN" dirty="0">
                <a:hlinkClick r:id="rId7" tooltip="आरण्यक"/>
              </a:rPr>
              <a:t>आरण्यक</a:t>
            </a:r>
            <a:r>
              <a:rPr lang="hi-IN" dirty="0"/>
              <a:t>, </a:t>
            </a:r>
            <a:r>
              <a:rPr lang="hi-IN" dirty="0">
                <a:hlinkClick r:id="rId8" tooltip="उपनिषद्"/>
              </a:rPr>
              <a:t>उपनिषद्</a:t>
            </a:r>
            <a:r>
              <a:rPr lang="hi-IN" dirty="0"/>
              <a:t> आदि का जो विस्तार हो चुका था उस वाङ्मय से उन्होंने अपने लिये शब्दसामग्री ली जिसका उन्होंने अष्टाध्यायी में उपयोग किया है। </a:t>
            </a:r>
            <a:endParaRPr lang="en-IN" dirty="0"/>
          </a:p>
        </p:txBody>
      </p:sp>
    </p:spTree>
    <p:extLst>
      <p:ext uri="{BB962C8B-B14F-4D97-AF65-F5344CB8AC3E}">
        <p14:creationId xmlns:p14="http://schemas.microsoft.com/office/powerpoint/2010/main" val="2955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627" y="624110"/>
            <a:ext cx="8711985" cy="669231"/>
          </a:xfrm>
        </p:spPr>
        <p:txBody>
          <a:bodyPr>
            <a:normAutofit fontScale="90000"/>
          </a:bodyPr>
          <a:lstStyle/>
          <a:p>
            <a:r>
              <a:rPr lang="hi-IN" sz="4900" b="1" dirty="0" smtClean="0"/>
              <a:t>पाणिनी का समय</a:t>
            </a:r>
            <a:r>
              <a:rPr lang="hi-IN" b="1" dirty="0"/>
              <a:t/>
            </a:r>
            <a:br>
              <a:rPr lang="hi-IN" b="1" dirty="0"/>
            </a:br>
            <a:endParaRPr lang="en-IN" b="1" dirty="0"/>
          </a:p>
        </p:txBody>
      </p:sp>
      <p:sp>
        <p:nvSpPr>
          <p:cNvPr id="3" name="Content Placeholder 2"/>
          <p:cNvSpPr>
            <a:spLocks noGrp="1"/>
          </p:cNvSpPr>
          <p:nvPr>
            <p:ph idx="1"/>
          </p:nvPr>
        </p:nvSpPr>
        <p:spPr>
          <a:xfrm>
            <a:off x="2592925" y="1367481"/>
            <a:ext cx="7374860" cy="4543741"/>
          </a:xfrm>
        </p:spPr>
        <p:txBody>
          <a:bodyPr>
            <a:normAutofit/>
          </a:bodyPr>
          <a:lstStyle/>
          <a:p>
            <a:pPr algn="just"/>
            <a:r>
              <a:rPr lang="hi-IN" sz="2800" dirty="0"/>
              <a:t>इनका समयकाल अनिश्चित तथा विवादित है। इतना तय है कि छठी सदी ईसा पूर्व के बाद और चौथी सदी ईसापूर्व से पहले की अवधि में इनका अस्तित्व रहा होगा</a:t>
            </a:r>
            <a:r>
              <a:rPr lang="hi-IN" sz="2800" dirty="0" smtClean="0"/>
              <a:t>।</a:t>
            </a:r>
          </a:p>
          <a:p>
            <a:pPr algn="just"/>
            <a:r>
              <a:rPr lang="hi-IN" sz="2800" dirty="0" smtClean="0"/>
              <a:t> </a:t>
            </a:r>
            <a:r>
              <a:rPr lang="hi-IN" sz="2800" dirty="0"/>
              <a:t>ऐसा माना जाता है कि इनका जन्म </a:t>
            </a:r>
            <a:r>
              <a:rPr lang="hi-IN" sz="2800" dirty="0">
                <a:hlinkClick r:id="rId2" tooltip="पंजाब (पाकिस्तान)"/>
              </a:rPr>
              <a:t>पंजाब (पाकिस्तान)</a:t>
            </a:r>
            <a:r>
              <a:rPr lang="hi-IN" sz="2800" dirty="0"/>
              <a:t> के </a:t>
            </a:r>
            <a:r>
              <a:rPr lang="hi-IN" sz="2800" dirty="0" smtClean="0"/>
              <a:t>शालातुर </a:t>
            </a:r>
            <a:r>
              <a:rPr lang="hi-IN" sz="2800" dirty="0"/>
              <a:t>में हुआ था जो आधुनिक </a:t>
            </a:r>
            <a:r>
              <a:rPr lang="hi-IN" sz="2800" dirty="0">
                <a:hlinkClick r:id="rId3" tooltip="पेशावर"/>
              </a:rPr>
              <a:t>पेशावर</a:t>
            </a:r>
            <a:r>
              <a:rPr lang="hi-IN" sz="2800" dirty="0"/>
              <a:t> (</a:t>
            </a:r>
            <a:r>
              <a:rPr lang="hi-IN" sz="2800" dirty="0">
                <a:hlinkClick r:id="rId4" tooltip="पाकिस्तान"/>
              </a:rPr>
              <a:t>पाकिस्तान</a:t>
            </a:r>
            <a:r>
              <a:rPr lang="hi-IN" sz="2800" dirty="0"/>
              <a:t>) के करीब है। इनका </a:t>
            </a:r>
            <a:r>
              <a:rPr lang="hi-IN" sz="2800" dirty="0" smtClean="0"/>
              <a:t>जीवनकाल </a:t>
            </a:r>
            <a:r>
              <a:rPr lang="hi-IN" sz="2800" dirty="0"/>
              <a:t>५२०-४६० ईसा पूर्व माना जाता है</a:t>
            </a:r>
            <a:r>
              <a:rPr lang="hi-IN" sz="2800" dirty="0" smtClean="0"/>
              <a:t>।</a:t>
            </a:r>
          </a:p>
          <a:p>
            <a:pPr algn="just"/>
            <a:endParaRPr lang="en-IN" sz="2800" dirty="0"/>
          </a:p>
        </p:txBody>
      </p:sp>
    </p:spTree>
    <p:extLst>
      <p:ext uri="{BB962C8B-B14F-4D97-AF65-F5344CB8AC3E}">
        <p14:creationId xmlns:p14="http://schemas.microsoft.com/office/powerpoint/2010/main" val="1673909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8442" y="461320"/>
            <a:ext cx="8926169" cy="790831"/>
          </a:xfrm>
        </p:spPr>
        <p:txBody>
          <a:bodyPr>
            <a:noAutofit/>
          </a:bodyPr>
          <a:lstStyle/>
          <a:p>
            <a:r>
              <a:rPr lang="hi-IN" sz="4400" b="1" dirty="0" smtClean="0"/>
              <a:t>पाणिनी की कृतियाँ</a:t>
            </a:r>
            <a:r>
              <a:rPr lang="hi-IN" sz="4400" b="1" dirty="0"/>
              <a:t/>
            </a:r>
            <a:br>
              <a:rPr lang="hi-IN" sz="4400" b="1" dirty="0"/>
            </a:br>
            <a:endParaRPr lang="en-IN" sz="4400" b="1" dirty="0"/>
          </a:p>
        </p:txBody>
      </p:sp>
      <p:sp>
        <p:nvSpPr>
          <p:cNvPr id="3" name="Content Placeholder 2"/>
          <p:cNvSpPr>
            <a:spLocks noGrp="1"/>
          </p:cNvSpPr>
          <p:nvPr>
            <p:ph idx="1"/>
          </p:nvPr>
        </p:nvSpPr>
        <p:spPr>
          <a:xfrm>
            <a:off x="2388973" y="1383957"/>
            <a:ext cx="9115639" cy="4527265"/>
          </a:xfrm>
        </p:spPr>
        <p:txBody>
          <a:bodyPr>
            <a:normAutofit/>
          </a:bodyPr>
          <a:lstStyle/>
          <a:p>
            <a:r>
              <a:rPr lang="hi-IN" dirty="0"/>
              <a:t> </a:t>
            </a:r>
            <a:r>
              <a:rPr lang="hi-IN" dirty="0">
                <a:hlinkClick r:id="rId2" tooltip="अष्टाध्यायी"/>
              </a:rPr>
              <a:t>अष्टाध्यायी</a:t>
            </a:r>
            <a:r>
              <a:rPr lang="hi-IN" dirty="0"/>
              <a:t> (सूत्रपाठ) - इसमे 8 अध्याय एवं कुल लगभग 4000 सूत्र हैं।</a:t>
            </a:r>
          </a:p>
          <a:p>
            <a:r>
              <a:rPr lang="hi-IN" dirty="0"/>
              <a:t>2- </a:t>
            </a:r>
            <a:r>
              <a:rPr lang="hi-IN" dirty="0">
                <a:hlinkClick r:id="rId3" tooltip="धातुपाठ"/>
              </a:rPr>
              <a:t>धातुपाठ</a:t>
            </a:r>
            <a:r>
              <a:rPr lang="hi-IN" dirty="0"/>
              <a:t> - यह 10 गणों में विभक्त एवं लगभग 2000 धातुवें हैं</a:t>
            </a:r>
          </a:p>
          <a:p>
            <a:r>
              <a:rPr lang="hi-IN" dirty="0"/>
              <a:t>3- </a:t>
            </a:r>
            <a:r>
              <a:rPr lang="hi-IN" dirty="0">
                <a:hlinkClick r:id="rId4" tooltip="गणपाठ"/>
              </a:rPr>
              <a:t>गणपाठ-</a:t>
            </a:r>
            <a:r>
              <a:rPr lang="hi-IN" dirty="0"/>
              <a:t> सूत्रपठित गणों का पाठ</a:t>
            </a:r>
          </a:p>
          <a:p>
            <a:r>
              <a:rPr lang="hi-IN" dirty="0"/>
              <a:t>4- </a:t>
            </a:r>
            <a:r>
              <a:rPr lang="hi-IN" dirty="0">
                <a:hlinkClick r:id="rId5" tooltip="उणादिसूत्र"/>
              </a:rPr>
              <a:t>उणादिसूत्र</a:t>
            </a:r>
            <a:r>
              <a:rPr lang="hi-IN" dirty="0"/>
              <a:t> -- इनके पाणिनिकृत होने में बहुत सन्देश है।</a:t>
            </a:r>
          </a:p>
          <a:p>
            <a:r>
              <a:rPr lang="hi-IN" dirty="0"/>
              <a:t>5- </a:t>
            </a:r>
            <a:r>
              <a:rPr lang="hi-IN" dirty="0">
                <a:hlinkClick r:id="rId6" tooltip="लिंगानुशासन"/>
              </a:rPr>
              <a:t>लिंगानुशासन-</a:t>
            </a:r>
            <a:r>
              <a:rPr lang="hi-IN" dirty="0"/>
              <a:t> लिंग निर्धारण विषय</a:t>
            </a:r>
          </a:p>
          <a:p>
            <a:r>
              <a:rPr lang="hi-IN" b="1" dirty="0"/>
              <a:t>अन्य रचनाएँ</a:t>
            </a:r>
          </a:p>
          <a:p>
            <a:pPr algn="just"/>
            <a:r>
              <a:rPr lang="hi-IN" u="sng" dirty="0">
                <a:hlinkClick r:id="rId7"/>
              </a:rPr>
              <a:t>जाम्बवती </a:t>
            </a:r>
            <a:r>
              <a:rPr lang="hi-IN" u="sng" dirty="0" smtClean="0">
                <a:hlinkClick r:id="rId7"/>
              </a:rPr>
              <a:t>विजय</a:t>
            </a:r>
            <a:r>
              <a:rPr lang="hi-IN" u="sng" dirty="0" smtClean="0"/>
              <a:t>-</a:t>
            </a:r>
            <a:r>
              <a:rPr lang="hi-IN" dirty="0" smtClean="0"/>
              <a:t>आज </a:t>
            </a:r>
            <a:r>
              <a:rPr lang="hi-IN" dirty="0"/>
              <a:t>एक अप्राप्य रचना है जिसका उल्लेख राजशेखर नामक व्यक्ति ने जह्लण की सूक्ति मुक्तावली में किया है। इसका एक भाग रामयुक्त की नामलिंगानुशासन की टीका में भी मिलता है।</a:t>
            </a:r>
            <a:endParaRPr lang="hi-IN" u="sng" dirty="0" smtClean="0"/>
          </a:p>
          <a:p>
            <a:pPr algn="just"/>
            <a:r>
              <a:rPr lang="hi-IN" u="sng" dirty="0" smtClean="0">
                <a:hlinkClick r:id="rId8" tooltip="पाताल विजय (पृष्ठ मौजूद नहीं है)"/>
              </a:rPr>
              <a:t>पाताल विजय</a:t>
            </a:r>
            <a:r>
              <a:rPr lang="hi-IN" u="sng" dirty="0" smtClean="0"/>
              <a:t>-</a:t>
            </a:r>
            <a:r>
              <a:rPr lang="hi-IN" dirty="0"/>
              <a:t> आज अप्राप्य रचना </a:t>
            </a:r>
            <a:r>
              <a:rPr lang="hi-IN" dirty="0" smtClean="0"/>
              <a:t>है, जिसका </a:t>
            </a:r>
            <a:r>
              <a:rPr lang="hi-IN" dirty="0"/>
              <a:t>उल्लेख नामिसाधु ने </a:t>
            </a:r>
            <a:r>
              <a:rPr lang="hi-IN" dirty="0">
                <a:hlinkClick r:id="rId9" tooltip="रुद्रट"/>
              </a:rPr>
              <a:t>रुद्रटकृत</a:t>
            </a:r>
            <a:r>
              <a:rPr lang="hi-IN" dirty="0"/>
              <a:t> </a:t>
            </a:r>
            <a:r>
              <a:rPr lang="hi-IN" dirty="0">
                <a:hlinkClick r:id="rId10" tooltip="काव्यालंकार"/>
              </a:rPr>
              <a:t>काव्यालंकार</a:t>
            </a:r>
            <a:r>
              <a:rPr lang="hi-IN" dirty="0"/>
              <a:t> की टीका में किया है।</a:t>
            </a:r>
            <a:endParaRPr lang="en-IN" dirty="0"/>
          </a:p>
        </p:txBody>
      </p:sp>
    </p:spTree>
    <p:extLst>
      <p:ext uri="{BB962C8B-B14F-4D97-AF65-F5344CB8AC3E}">
        <p14:creationId xmlns:p14="http://schemas.microsoft.com/office/powerpoint/2010/main" val="239838209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93</TotalTime>
  <Words>152</Words>
  <Application>Microsoft Office PowerPoint</Application>
  <PresentationFormat>Widescreen</PresentationFormat>
  <Paragraphs>59</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Gothic</vt:lpstr>
      <vt:lpstr>Mangal</vt:lpstr>
      <vt:lpstr>Wingdings 3</vt:lpstr>
      <vt:lpstr>Wisp</vt:lpstr>
      <vt:lpstr> पाणिनीय- शिक्षा  </vt:lpstr>
      <vt:lpstr>                    वेदाङ्ग   </vt:lpstr>
      <vt:lpstr>वेदांग के प्रकार</vt:lpstr>
      <vt:lpstr>PowerPoint Presentation</vt:lpstr>
      <vt:lpstr>PowerPoint Presentation</vt:lpstr>
      <vt:lpstr>PowerPoint Presentation</vt:lpstr>
      <vt:lpstr> शिक्षा वेदाङ्ग </vt:lpstr>
      <vt:lpstr>  पाणिनीय-शिक्षा </vt:lpstr>
      <vt:lpstr>पाणिनि </vt:lpstr>
      <vt:lpstr>   जीवनी एवं कार्य </vt:lpstr>
      <vt:lpstr>पाणिनी का समय </vt:lpstr>
      <vt:lpstr>पाणिनी की कृतियाँ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वेदांग</dc:title>
  <dc:creator>hp</dc:creator>
  <cp:lastModifiedBy>hp</cp:lastModifiedBy>
  <cp:revision>13</cp:revision>
  <dcterms:created xsi:type="dcterms:W3CDTF">2022-07-20T06:06:14Z</dcterms:created>
  <dcterms:modified xsi:type="dcterms:W3CDTF">2022-07-29T05:53:02Z</dcterms:modified>
</cp:coreProperties>
</file>